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Bangers"/>
      <p:regular r:id="rId14"/>
    </p:embeddedFont>
    <p:embeddedFont>
      <p:font typeface="Lobster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obster-regular.fntdata"/><Relationship Id="rId14" Type="http://schemas.openxmlformats.org/officeDocument/2006/relationships/font" Target="fonts/Banger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514bb6c4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514bb6c4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0364d195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0364d195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0364d195a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0364d195a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10364d195a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10364d195a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0364d195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0364d195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0364d195a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0364d195a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10364d195a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10364d195a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774450"/>
            <a:ext cx="8520600" cy="133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7100">
                <a:solidFill>
                  <a:srgbClr val="DC5700"/>
                </a:solidFill>
                <a:latin typeface="Bangers"/>
                <a:ea typeface="Bangers"/>
                <a:cs typeface="Bangers"/>
                <a:sym typeface="Bangers"/>
              </a:rPr>
              <a:t>Assemblea dinamica</a:t>
            </a:r>
            <a:endParaRPr sz="7100">
              <a:solidFill>
                <a:srgbClr val="DC5700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468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400">
                <a:solidFill>
                  <a:srgbClr val="156C75"/>
                </a:solidFill>
                <a:latin typeface="Bangers"/>
                <a:ea typeface="Bangers"/>
                <a:cs typeface="Bangers"/>
                <a:sym typeface="Bangers"/>
              </a:rPr>
              <a:t>Promozione CIPS</a:t>
            </a:r>
            <a:endParaRPr sz="34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26575" y="1280400"/>
            <a:ext cx="8296200" cy="9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200">
                <a:solidFill>
                  <a:srgbClr val="DC5700"/>
                </a:solidFill>
                <a:latin typeface="Lobster"/>
                <a:ea typeface="Lobster"/>
                <a:cs typeface="Lobster"/>
                <a:sym typeface="Lobster"/>
              </a:rPr>
              <a:t>Viene scelto un moderatore che durante l’assemblea presenterà delle provocazioni  riguardanti  il mondo della scuola con delle slides. </a:t>
            </a:r>
            <a:endParaRPr b="1" sz="1800">
              <a:solidFill>
                <a:srgbClr val="DC57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989650" y="2192988"/>
            <a:ext cx="7924200" cy="16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200">
                <a:solidFill>
                  <a:srgbClr val="156C75"/>
                </a:solidFill>
                <a:latin typeface="Lobster"/>
                <a:ea typeface="Lobster"/>
                <a:cs typeface="Lobster"/>
                <a:sym typeface="Lobster"/>
              </a:rPr>
              <a:t>G</a:t>
            </a:r>
            <a:r>
              <a:rPr b="1" lang="it" sz="2200">
                <a:solidFill>
                  <a:srgbClr val="156C75"/>
                </a:solidFill>
                <a:latin typeface="Lobster"/>
                <a:ea typeface="Lobster"/>
                <a:cs typeface="Lobster"/>
                <a:sym typeface="Lobster"/>
              </a:rPr>
              <a:t>li altri partecipanti si disporranno in quattro angoli, evidenziati da alcune grafiche, corrispondenti a quanto si è d’accordo con la provocazione proposta (poco d’accordo, abbastanza d’accordo, per niente d’accordo e completamente d’accordo). </a:t>
            </a:r>
            <a:endParaRPr b="1" sz="1800">
              <a:solidFill>
                <a:srgbClr val="156C75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26575" y="3968400"/>
            <a:ext cx="7686600" cy="9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200">
                <a:solidFill>
                  <a:srgbClr val="DC5700"/>
                </a:solidFill>
                <a:latin typeface="Lobster"/>
                <a:ea typeface="Lobster"/>
                <a:cs typeface="Lobster"/>
                <a:sym typeface="Lobster"/>
              </a:rPr>
              <a:t>Una volta che i partecipanti si saranno schierati, inizierà un dibattito sul perché ognuno ha scelto quell’angolo.</a:t>
            </a:r>
            <a:endParaRPr b="1" sz="2200">
              <a:solidFill>
                <a:srgbClr val="DC57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3001300" y="103525"/>
            <a:ext cx="28653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4900">
                <a:solidFill>
                  <a:srgbClr val="DC5700"/>
                </a:solidFill>
                <a:latin typeface="Bangers"/>
                <a:ea typeface="Bangers"/>
                <a:cs typeface="Bangers"/>
                <a:sym typeface="Bangers"/>
              </a:rPr>
              <a:t>SPIEGAZIONE </a:t>
            </a:r>
            <a:endParaRPr sz="4900">
              <a:solidFill>
                <a:srgbClr val="DC5700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933950" y="103525"/>
            <a:ext cx="30000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4900">
                <a:solidFill>
                  <a:schemeClr val="lt1"/>
                </a:solidFill>
                <a:latin typeface="Bangers"/>
                <a:ea typeface="Bangers"/>
                <a:cs typeface="Bangers"/>
                <a:sym typeface="Bangers"/>
              </a:rPr>
              <a:t>SPIEGAZIONE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ctrTitle"/>
          </p:nvPr>
        </p:nvSpPr>
        <p:spPr>
          <a:xfrm>
            <a:off x="0" y="1645450"/>
            <a:ext cx="9144000" cy="219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5800">
                <a:solidFill>
                  <a:srgbClr val="156C75"/>
                </a:solidFill>
                <a:latin typeface="Bangers"/>
                <a:ea typeface="Bangers"/>
                <a:cs typeface="Bangers"/>
                <a:sym typeface="Bangers"/>
              </a:rPr>
              <a:t>a scuola non c’è un rapporto</a:t>
            </a:r>
            <a:endParaRPr sz="58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5800">
                <a:solidFill>
                  <a:srgbClr val="156C75"/>
                </a:solidFill>
                <a:latin typeface="Bangers"/>
                <a:ea typeface="Bangers"/>
                <a:cs typeface="Bangers"/>
                <a:sym typeface="Bangers"/>
              </a:rPr>
              <a:t>di parità tra prof e studenti</a:t>
            </a:r>
            <a:endParaRPr sz="58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ctrTitle"/>
          </p:nvPr>
        </p:nvSpPr>
        <p:spPr>
          <a:xfrm>
            <a:off x="0" y="1622450"/>
            <a:ext cx="9144000" cy="235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4500">
                <a:solidFill>
                  <a:srgbClr val="DC5700"/>
                </a:solidFill>
                <a:latin typeface="Bangers"/>
                <a:ea typeface="Bangers"/>
                <a:cs typeface="Bangers"/>
                <a:sym typeface="Bangers"/>
              </a:rPr>
              <a:t>costruire relazioni vere e durature</a:t>
            </a:r>
            <a:endParaRPr sz="4500">
              <a:solidFill>
                <a:srgbClr val="DC5700"/>
              </a:solidFill>
              <a:latin typeface="Bangers"/>
              <a:ea typeface="Bangers"/>
              <a:cs typeface="Bangers"/>
              <a:sym typeface="Banger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4500">
                <a:solidFill>
                  <a:srgbClr val="DC5700"/>
                </a:solidFill>
                <a:latin typeface="Bangers"/>
                <a:ea typeface="Bangers"/>
                <a:cs typeface="Bangers"/>
                <a:sym typeface="Bangers"/>
              </a:rPr>
              <a:t>a scuola è difficile:</a:t>
            </a:r>
            <a:endParaRPr sz="4500">
              <a:solidFill>
                <a:srgbClr val="DC5700"/>
              </a:solidFill>
              <a:latin typeface="Bangers"/>
              <a:ea typeface="Bangers"/>
              <a:cs typeface="Bangers"/>
              <a:sym typeface="Banger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4500">
                <a:solidFill>
                  <a:srgbClr val="DC5700"/>
                </a:solidFill>
                <a:latin typeface="Bangers"/>
                <a:ea typeface="Bangers"/>
                <a:cs typeface="Bangers"/>
                <a:sym typeface="Bangers"/>
              </a:rPr>
              <a:t>troppi gruppi e troppi pregiudizi</a:t>
            </a:r>
            <a:endParaRPr sz="4500">
              <a:solidFill>
                <a:srgbClr val="DC5700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ctrTitle"/>
          </p:nvPr>
        </p:nvSpPr>
        <p:spPr>
          <a:xfrm>
            <a:off x="0" y="1392300"/>
            <a:ext cx="9144000" cy="28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5800">
                <a:solidFill>
                  <a:srgbClr val="156C75"/>
                </a:solidFill>
                <a:latin typeface="Bangers"/>
                <a:ea typeface="Bangers"/>
                <a:cs typeface="Bangers"/>
                <a:sym typeface="Bangers"/>
              </a:rPr>
              <a:t>Le materie che studio a scuola</a:t>
            </a:r>
            <a:endParaRPr sz="58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5800">
                <a:solidFill>
                  <a:srgbClr val="156C75"/>
                </a:solidFill>
                <a:latin typeface="Bangers"/>
                <a:ea typeface="Bangers"/>
                <a:cs typeface="Bangers"/>
                <a:sym typeface="Bangers"/>
              </a:rPr>
              <a:t>mi serviranno un domani</a:t>
            </a:r>
            <a:endParaRPr sz="58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5800">
                <a:solidFill>
                  <a:srgbClr val="156C75"/>
                </a:solidFill>
                <a:latin typeface="Bangers"/>
                <a:ea typeface="Bangers"/>
                <a:cs typeface="Bangers"/>
                <a:sym typeface="Bangers"/>
              </a:rPr>
              <a:t>per il mio lavoro</a:t>
            </a:r>
            <a:endParaRPr sz="58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0" y="1697500"/>
            <a:ext cx="9144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500">
                <a:solidFill>
                  <a:srgbClr val="DC5700"/>
                </a:solidFill>
                <a:latin typeface="Bangers"/>
                <a:ea typeface="Bangers"/>
                <a:cs typeface="Bangers"/>
                <a:sym typeface="Bangers"/>
              </a:rPr>
              <a:t>I giovani di oggi non hanno più sogni</a:t>
            </a:r>
            <a:endParaRPr sz="6500">
              <a:solidFill>
                <a:srgbClr val="DC5700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ctrTitle"/>
          </p:nvPr>
        </p:nvSpPr>
        <p:spPr>
          <a:xfrm>
            <a:off x="0" y="1679975"/>
            <a:ext cx="9144000" cy="218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500">
                <a:solidFill>
                  <a:srgbClr val="156C75"/>
                </a:solidFill>
                <a:latin typeface="Bangers"/>
                <a:ea typeface="Bangers"/>
                <a:cs typeface="Bangers"/>
                <a:sym typeface="Bangers"/>
              </a:rPr>
              <a:t>A scuola sto bene, è la mia seconda casa</a:t>
            </a:r>
            <a:endParaRPr sz="65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ctrTitle"/>
          </p:nvPr>
        </p:nvSpPr>
        <p:spPr>
          <a:xfrm>
            <a:off x="0" y="1599425"/>
            <a:ext cx="9144000" cy="272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3400">
                <a:solidFill>
                  <a:srgbClr val="DC5700"/>
                </a:solidFill>
                <a:latin typeface="Bangers"/>
                <a:ea typeface="Bangers"/>
                <a:cs typeface="Bangers"/>
                <a:sym typeface="Bangers"/>
              </a:rPr>
              <a:t>gli insegnanti di oggi trasmettono ai ragazzi soltanto la loro frustrazione, rassegnazione e delusione,dettate da un sistema scolastico di cui si sentono le vittime, e non sono più in grado di appassionare i propri studenti allo studio e alla vita.</a:t>
            </a:r>
            <a:endParaRPr sz="3400">
              <a:solidFill>
                <a:srgbClr val="156C75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